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9" r:id="rId7"/>
    <p:sldId id="262" r:id="rId8"/>
    <p:sldId id="265" r:id="rId9"/>
    <p:sldId id="263" r:id="rId10"/>
    <p:sldId id="264" r:id="rId11"/>
    <p:sldId id="266" r:id="rId12"/>
    <p:sldId id="268" r:id="rId13"/>
    <p:sldId id="270" r:id="rId14"/>
    <p:sldId id="271" r:id="rId15"/>
    <p:sldId id="267"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B69"/>
    <a:srgbClr val="D06418"/>
    <a:srgbClr val="FD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30-8-2017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30-8-2017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30-8-2017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30-8-2017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30-8-2017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30-8-2017</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30-8-2017</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30-8-2017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30-8-2017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30-8-2017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30-8-2017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2Rj8whJJ8tQ" TargetMode="External"/><Relationship Id="rId2" Type="http://schemas.openxmlformats.org/officeDocument/2006/relationships/hyperlink" Target="https://www.youtube.com/watch?v=wNiSueLM3JU" TargetMode="External"/><Relationship Id="rId1" Type="http://schemas.openxmlformats.org/officeDocument/2006/relationships/slideLayout" Target="../slideLayouts/slideLayout2.xml"/><Relationship Id="rId5" Type="http://schemas.openxmlformats.org/officeDocument/2006/relationships/hyperlink" Target="https://www.youtube.com/watch?v=buPTPfKiN2g" TargetMode="External"/><Relationship Id="rId4" Type="http://schemas.openxmlformats.org/officeDocument/2006/relationships/hyperlink" Target="https://www.youtube.com/watch?v=mUUjS86oRi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__SFedfnj6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rabantse-agrofood2020.nl/over+ons2/Nieuws+Algemeen/833220.aspx?t=Komt+de+drijvende+boerderij+ook+naar+Den+Bosch?&amp;utm_source=Aanmeldingen+nieuwsbrief+Brabantse+Agrofood+2020&amp;utm_campaign=179824a2c6-EMAIL_CAMPAIGN_2017_07_04&amp;utm_medium=email&amp;utm_term=0_f9e55fabbe-179824a2c6-17033406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woordwolk.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80" y="-171400"/>
            <a:ext cx="9144000" cy="6856629"/>
          </a:xfrm>
          <a:prstGeom prst="rect">
            <a:avLst/>
          </a:prstGeom>
        </p:spPr>
      </p:pic>
      <p:sp>
        <p:nvSpPr>
          <p:cNvPr id="4" name="Tekstvak 3"/>
          <p:cNvSpPr txBox="1"/>
          <p:nvPr/>
        </p:nvSpPr>
        <p:spPr>
          <a:xfrm>
            <a:off x="1619672" y="1701573"/>
            <a:ext cx="3600400" cy="523220"/>
          </a:xfrm>
          <a:prstGeom prst="rect">
            <a:avLst/>
          </a:prstGeom>
          <a:noFill/>
        </p:spPr>
        <p:txBody>
          <a:bodyPr wrap="square" rtlCol="0">
            <a:spAutoFit/>
          </a:bodyPr>
          <a:lstStyle/>
          <a:p>
            <a:r>
              <a:rPr lang="nl-NL" sz="2800" dirty="0">
                <a:solidFill>
                  <a:srgbClr val="232B69"/>
                </a:solidFill>
                <a:latin typeface="Arial" pitchFamily="34" charset="0"/>
                <a:cs typeface="Arial" pitchFamily="34" charset="0"/>
              </a:rPr>
              <a:t>Economie</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29A70-6D73-4F57-81A9-BF53C852771A}"/>
              </a:ext>
            </a:extLst>
          </p:cNvPr>
          <p:cNvSpPr>
            <a:spLocks noGrp="1"/>
          </p:cNvSpPr>
          <p:nvPr>
            <p:ph type="title"/>
          </p:nvPr>
        </p:nvSpPr>
        <p:spPr/>
        <p:txBody>
          <a:bodyPr/>
          <a:lstStyle/>
          <a:p>
            <a:pPr algn="l"/>
            <a:r>
              <a:rPr lang="nl-NL" dirty="0">
                <a:solidFill>
                  <a:srgbClr val="232B69"/>
                </a:solidFill>
              </a:rPr>
              <a:t>Diepgang door de films</a:t>
            </a:r>
          </a:p>
        </p:txBody>
      </p:sp>
      <p:sp>
        <p:nvSpPr>
          <p:cNvPr id="3" name="Tijdelijke aanduiding voor inhoud 2">
            <a:extLst>
              <a:ext uri="{FF2B5EF4-FFF2-40B4-BE49-F238E27FC236}">
                <a16:creationId xmlns:a16="http://schemas.microsoft.com/office/drawing/2014/main" id="{FDA3A6BF-6CB0-4773-9E4C-923E0DA13FDC}"/>
              </a:ext>
            </a:extLst>
          </p:cNvPr>
          <p:cNvSpPr>
            <a:spLocks noGrp="1"/>
          </p:cNvSpPr>
          <p:nvPr>
            <p:ph idx="1"/>
          </p:nvPr>
        </p:nvSpPr>
        <p:spPr>
          <a:xfrm>
            <a:off x="2051720" y="1196752"/>
            <a:ext cx="6635080" cy="5184576"/>
          </a:xfrm>
        </p:spPr>
        <p:txBody>
          <a:bodyPr>
            <a:noAutofit/>
          </a:bodyPr>
          <a:lstStyle/>
          <a:p>
            <a:r>
              <a:rPr lang="nl-NL" sz="1100" dirty="0">
                <a:hlinkClick r:id="rId2"/>
              </a:rPr>
              <a:t>Economische kringloop</a:t>
            </a:r>
            <a:endParaRPr lang="nl-NL" sz="1100" dirty="0"/>
          </a:p>
          <a:p>
            <a:pPr lvl="1"/>
            <a:r>
              <a:rPr lang="nl-NL" sz="1100" dirty="0">
                <a:solidFill>
                  <a:srgbClr val="D06418"/>
                </a:solidFill>
              </a:rPr>
              <a:t>Inputfactoren bedrijven: machines, werknemers en grondstoffen</a:t>
            </a:r>
          </a:p>
          <a:p>
            <a:pPr lvl="1"/>
            <a:r>
              <a:rPr lang="nl-NL" sz="1100" dirty="0">
                <a:solidFill>
                  <a:srgbClr val="D06418"/>
                </a:solidFill>
              </a:rPr>
              <a:t>Gezinnen productieve diensten aan een bedrijf voor een inkomen</a:t>
            </a:r>
          </a:p>
          <a:p>
            <a:r>
              <a:rPr lang="nl-NL" sz="1100" dirty="0">
                <a:solidFill>
                  <a:srgbClr val="D06418"/>
                </a:solidFill>
                <a:hlinkClick r:id="rId3"/>
              </a:rPr>
              <a:t>Sparen</a:t>
            </a:r>
            <a:endParaRPr lang="nl-NL" sz="1100" dirty="0">
              <a:solidFill>
                <a:srgbClr val="D06418"/>
              </a:solidFill>
            </a:endParaRPr>
          </a:p>
          <a:p>
            <a:pPr lvl="1"/>
            <a:r>
              <a:rPr lang="nl-NL" sz="1100" dirty="0">
                <a:solidFill>
                  <a:srgbClr val="D06418"/>
                </a:solidFill>
              </a:rPr>
              <a:t>Functie van de bank (geld laten sparen en uitlenen)</a:t>
            </a:r>
          </a:p>
          <a:p>
            <a:pPr lvl="1"/>
            <a:r>
              <a:rPr lang="nl-NL" sz="1100" dirty="0">
                <a:solidFill>
                  <a:srgbClr val="D06418"/>
                </a:solidFill>
              </a:rPr>
              <a:t>Investeren: geld vastleggen in productiemiddelen door de bedrijven</a:t>
            </a:r>
          </a:p>
          <a:p>
            <a:pPr lvl="1"/>
            <a:r>
              <a:rPr lang="nl-NL" sz="1100" dirty="0">
                <a:solidFill>
                  <a:srgbClr val="D06418"/>
                </a:solidFill>
              </a:rPr>
              <a:t>Financieren: het kopen van goederen en diensten met behulp van Eigen en Vreemd Vermogen</a:t>
            </a:r>
          </a:p>
          <a:p>
            <a:r>
              <a:rPr lang="nl-NL" sz="1100" dirty="0">
                <a:solidFill>
                  <a:srgbClr val="D06418"/>
                </a:solidFill>
                <a:hlinkClick r:id="rId4"/>
              </a:rPr>
              <a:t>Overheid</a:t>
            </a:r>
            <a:endParaRPr lang="nl-NL" sz="1100" dirty="0">
              <a:solidFill>
                <a:srgbClr val="D06418"/>
              </a:solidFill>
            </a:endParaRPr>
          </a:p>
          <a:p>
            <a:pPr lvl="1"/>
            <a:r>
              <a:rPr lang="nl-NL" sz="1100" dirty="0">
                <a:solidFill>
                  <a:srgbClr val="D06418"/>
                </a:solidFill>
              </a:rPr>
              <a:t>Uitgaven</a:t>
            </a:r>
          </a:p>
          <a:p>
            <a:pPr lvl="2"/>
            <a:r>
              <a:rPr lang="nl-NL" sz="1100" dirty="0">
                <a:solidFill>
                  <a:srgbClr val="D06418"/>
                </a:solidFill>
              </a:rPr>
              <a:t>Overheidsdiensten: collectieve diensten(defensie, infrastructuur, politie, brandweer ed.) Onderwijs, openbaar ververvoer, bibliotheken enz. de uitgaven van de verschillende ministeries</a:t>
            </a:r>
          </a:p>
          <a:p>
            <a:pPr lvl="2"/>
            <a:r>
              <a:rPr lang="nl-NL" sz="1100" dirty="0">
                <a:solidFill>
                  <a:srgbClr val="D06418"/>
                </a:solidFill>
              </a:rPr>
              <a:t>Subsidies verstrekken</a:t>
            </a:r>
          </a:p>
          <a:p>
            <a:pPr lvl="2"/>
            <a:r>
              <a:rPr lang="nl-NL" sz="1100" dirty="0">
                <a:solidFill>
                  <a:srgbClr val="D06418"/>
                </a:solidFill>
              </a:rPr>
              <a:t>Uitkeringen &gt; sociale vergoedingen &gt;werkeloosheid, pensioenen, kinderbijslag, ziekte ed.</a:t>
            </a:r>
          </a:p>
          <a:p>
            <a:pPr lvl="1"/>
            <a:r>
              <a:rPr lang="nl-NL" sz="1100" dirty="0">
                <a:solidFill>
                  <a:srgbClr val="D06418"/>
                </a:solidFill>
              </a:rPr>
              <a:t>Ontvangsten</a:t>
            </a:r>
          </a:p>
          <a:p>
            <a:pPr lvl="2"/>
            <a:r>
              <a:rPr lang="nl-NL" sz="1100" dirty="0">
                <a:solidFill>
                  <a:srgbClr val="D06418"/>
                </a:solidFill>
              </a:rPr>
              <a:t>Belastingen en sociale bijdragen gezinnen en bedrijven</a:t>
            </a:r>
          </a:p>
          <a:p>
            <a:pPr lvl="2"/>
            <a:r>
              <a:rPr lang="nl-NL" sz="1100" dirty="0">
                <a:solidFill>
                  <a:srgbClr val="D06418"/>
                </a:solidFill>
              </a:rPr>
              <a:t>Overige inkomsten overheid zie rijksbegroting </a:t>
            </a:r>
            <a:r>
              <a:rPr lang="nl-NL" sz="1100" dirty="0" err="1">
                <a:solidFill>
                  <a:srgbClr val="D06418"/>
                </a:solidFill>
              </a:rPr>
              <a:t>prinsjesdag</a:t>
            </a:r>
            <a:r>
              <a:rPr lang="nl-NL" sz="1100" dirty="0">
                <a:solidFill>
                  <a:srgbClr val="D06418"/>
                </a:solidFill>
              </a:rPr>
              <a:t> derde dinsdag van september</a:t>
            </a:r>
          </a:p>
          <a:p>
            <a:r>
              <a:rPr lang="nl-NL" sz="1100" dirty="0">
                <a:solidFill>
                  <a:srgbClr val="D06418"/>
                </a:solidFill>
                <a:hlinkClick r:id="rId5"/>
              </a:rPr>
              <a:t>Economische crisis</a:t>
            </a:r>
            <a:endParaRPr lang="nl-NL" sz="1100" dirty="0">
              <a:solidFill>
                <a:srgbClr val="D06418"/>
              </a:solidFill>
            </a:endParaRPr>
          </a:p>
          <a:p>
            <a:pPr lvl="1"/>
            <a:r>
              <a:rPr lang="nl-NL" sz="1100" dirty="0">
                <a:solidFill>
                  <a:srgbClr val="D06418"/>
                </a:solidFill>
              </a:rPr>
              <a:t>24-10-1929 &gt; crisis jaren 30</a:t>
            </a:r>
          </a:p>
          <a:p>
            <a:pPr lvl="1"/>
            <a:r>
              <a:rPr lang="nl-NL" sz="1100" b="1" dirty="0">
                <a:solidFill>
                  <a:srgbClr val="D06418"/>
                </a:solidFill>
              </a:rPr>
              <a:t>Meer vraag dan aanbod &gt; prijsdaling &gt; inkomensdaling</a:t>
            </a:r>
          </a:p>
          <a:p>
            <a:pPr lvl="1"/>
            <a:r>
              <a:rPr lang="nl-NL" sz="1100" dirty="0">
                <a:solidFill>
                  <a:srgbClr val="D06418"/>
                </a:solidFill>
              </a:rPr>
              <a:t>Live </a:t>
            </a:r>
            <a:r>
              <a:rPr lang="nl-NL" sz="1100" dirty="0" err="1">
                <a:solidFill>
                  <a:srgbClr val="D06418"/>
                </a:solidFill>
              </a:rPr>
              <a:t>now</a:t>
            </a:r>
            <a:r>
              <a:rPr lang="nl-NL" sz="1100" dirty="0">
                <a:solidFill>
                  <a:srgbClr val="D06418"/>
                </a:solidFill>
              </a:rPr>
              <a:t>, </a:t>
            </a:r>
            <a:r>
              <a:rPr lang="nl-NL" sz="1100" dirty="0" err="1">
                <a:solidFill>
                  <a:srgbClr val="D06418"/>
                </a:solidFill>
              </a:rPr>
              <a:t>pay</a:t>
            </a:r>
            <a:r>
              <a:rPr lang="nl-NL" sz="1100" dirty="0">
                <a:solidFill>
                  <a:srgbClr val="D06418"/>
                </a:solidFill>
              </a:rPr>
              <a:t> later &gt; schulden i.p.v. sparen</a:t>
            </a:r>
          </a:p>
          <a:p>
            <a:pPr lvl="1"/>
            <a:r>
              <a:rPr lang="nl-NL" sz="1100" dirty="0">
                <a:solidFill>
                  <a:srgbClr val="D06418"/>
                </a:solidFill>
              </a:rPr>
              <a:t>Koppeling van dollar aan goudprijs</a:t>
            </a:r>
          </a:p>
          <a:p>
            <a:pPr lvl="1"/>
            <a:r>
              <a:rPr lang="nl-NL" sz="1100" dirty="0">
                <a:solidFill>
                  <a:srgbClr val="D06418"/>
                </a:solidFill>
              </a:rPr>
              <a:t>Overheidssteun &gt; geld om goederen en diensten te kopen &gt; productie komt weer op gang</a:t>
            </a:r>
          </a:p>
          <a:p>
            <a:pPr lvl="1"/>
            <a:endParaRPr lang="nl-NL" sz="1100" dirty="0">
              <a:solidFill>
                <a:srgbClr val="D06418"/>
              </a:solidFill>
            </a:endParaRPr>
          </a:p>
          <a:p>
            <a:pPr lvl="1"/>
            <a:endParaRPr lang="nl-NL" sz="1100" dirty="0">
              <a:solidFill>
                <a:srgbClr val="D06418"/>
              </a:solidFill>
            </a:endParaRPr>
          </a:p>
        </p:txBody>
      </p:sp>
    </p:spTree>
    <p:extLst>
      <p:ext uri="{BB962C8B-B14F-4D97-AF65-F5344CB8AC3E}">
        <p14:creationId xmlns:p14="http://schemas.microsoft.com/office/powerpoint/2010/main" val="142032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additive="base">
                                        <p:cTn id="11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additive="base">
                                        <p:cTn id="12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
                                            <p:txEl>
                                              <p:pRg st="20" end="20"/>
                                            </p:txEl>
                                          </p:spTgt>
                                        </p:tgtEl>
                                        <p:attrNameLst>
                                          <p:attrName>style.visibility</p:attrName>
                                        </p:attrNameLst>
                                      </p:cBhvr>
                                      <p:to>
                                        <p:strVal val="visible"/>
                                      </p:to>
                                    </p:set>
                                    <p:anim calcmode="lin" valueType="num">
                                      <p:cBhvr additive="base">
                                        <p:cTn id="12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FAA2AA-CFED-4E67-97D9-7C58C65903D3}"/>
              </a:ext>
            </a:extLst>
          </p:cNvPr>
          <p:cNvSpPr>
            <a:spLocks noGrp="1"/>
          </p:cNvSpPr>
          <p:nvPr>
            <p:ph type="title"/>
          </p:nvPr>
        </p:nvSpPr>
        <p:spPr/>
        <p:txBody>
          <a:bodyPr/>
          <a:lstStyle/>
          <a:p>
            <a:pPr algn="l"/>
            <a:r>
              <a:rPr lang="nl-NL" dirty="0">
                <a:solidFill>
                  <a:srgbClr val="232B69"/>
                </a:solidFill>
              </a:rPr>
              <a:t>Economische kringloop incl. overheid en  </a:t>
            </a:r>
            <a:r>
              <a:rPr lang="nl-NL" dirty="0">
                <a:solidFill>
                  <a:srgbClr val="232B69"/>
                </a:solidFill>
                <a:hlinkClick r:id="rId2"/>
              </a:rPr>
              <a:t>buitenland</a:t>
            </a:r>
            <a:endParaRPr lang="nl-NL" dirty="0">
              <a:solidFill>
                <a:srgbClr val="232B69"/>
              </a:solidFill>
            </a:endParaRPr>
          </a:p>
        </p:txBody>
      </p:sp>
      <p:pic>
        <p:nvPicPr>
          <p:cNvPr id="4" name="Tijdelijke aanduiding voor inhoud 3">
            <a:extLst>
              <a:ext uri="{FF2B5EF4-FFF2-40B4-BE49-F238E27FC236}">
                <a16:creationId xmlns:a16="http://schemas.microsoft.com/office/drawing/2014/main" id="{0D9AB264-3BDC-4908-90E4-34154111C6BE}"/>
              </a:ext>
            </a:extLst>
          </p:cNvPr>
          <p:cNvPicPr>
            <a:picLocks noGrp="1" noChangeAspect="1"/>
          </p:cNvPicPr>
          <p:nvPr>
            <p:ph idx="1"/>
          </p:nvPr>
        </p:nvPicPr>
        <p:blipFill>
          <a:blip r:embed="rId3"/>
          <a:stretch>
            <a:fillRect/>
          </a:stretch>
        </p:blipFill>
        <p:spPr>
          <a:xfrm>
            <a:off x="2896782" y="1728969"/>
            <a:ext cx="4944285" cy="3865199"/>
          </a:xfrm>
          <a:prstGeom prst="rect">
            <a:avLst/>
          </a:prstGeom>
        </p:spPr>
      </p:pic>
    </p:spTree>
    <p:extLst>
      <p:ext uri="{BB962C8B-B14F-4D97-AF65-F5344CB8AC3E}">
        <p14:creationId xmlns:p14="http://schemas.microsoft.com/office/powerpoint/2010/main" val="164618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F81B7-D7FB-4ED5-84D1-8867BB0DC52D}"/>
              </a:ext>
            </a:extLst>
          </p:cNvPr>
          <p:cNvSpPr>
            <a:spLocks noGrp="1"/>
          </p:cNvSpPr>
          <p:nvPr>
            <p:ph type="title"/>
          </p:nvPr>
        </p:nvSpPr>
        <p:spPr/>
        <p:txBody>
          <a:bodyPr/>
          <a:lstStyle/>
          <a:p>
            <a:pPr algn="l"/>
            <a:r>
              <a:rPr lang="nl-NL" dirty="0">
                <a:solidFill>
                  <a:srgbClr val="232B69"/>
                </a:solidFill>
              </a:rPr>
              <a:t>Diepgang film buitenland</a:t>
            </a:r>
          </a:p>
        </p:txBody>
      </p:sp>
      <p:sp>
        <p:nvSpPr>
          <p:cNvPr id="3" name="Tijdelijke aanduiding voor inhoud 2">
            <a:extLst>
              <a:ext uri="{FF2B5EF4-FFF2-40B4-BE49-F238E27FC236}">
                <a16:creationId xmlns:a16="http://schemas.microsoft.com/office/drawing/2014/main" id="{64C4539D-9E5C-4936-82B8-BFB1A10A1D79}"/>
              </a:ext>
            </a:extLst>
          </p:cNvPr>
          <p:cNvSpPr>
            <a:spLocks noGrp="1"/>
          </p:cNvSpPr>
          <p:nvPr>
            <p:ph idx="1"/>
          </p:nvPr>
        </p:nvSpPr>
        <p:spPr/>
        <p:txBody>
          <a:bodyPr>
            <a:normAutofit/>
          </a:bodyPr>
          <a:lstStyle/>
          <a:p>
            <a:r>
              <a:rPr lang="nl-NL" sz="1200" dirty="0">
                <a:solidFill>
                  <a:srgbClr val="232B69"/>
                </a:solidFill>
              </a:rPr>
              <a:t>export &gt; uitvoer</a:t>
            </a:r>
          </a:p>
          <a:p>
            <a:r>
              <a:rPr lang="nl-NL" sz="1200" dirty="0">
                <a:solidFill>
                  <a:srgbClr val="232B69"/>
                </a:solidFill>
              </a:rPr>
              <a:t>import &gt; invoer</a:t>
            </a:r>
          </a:p>
          <a:p>
            <a:r>
              <a:rPr lang="nl-NL" sz="1200" dirty="0">
                <a:solidFill>
                  <a:srgbClr val="232B69"/>
                </a:solidFill>
              </a:rPr>
              <a:t>open economie: economie waar sprake is van import en export</a:t>
            </a:r>
          </a:p>
          <a:p>
            <a:r>
              <a:rPr lang="nl-NL" sz="1200" dirty="0">
                <a:solidFill>
                  <a:srgbClr val="232B69"/>
                </a:solidFill>
              </a:rPr>
              <a:t>eurozone (19 landen) &gt;betalen met de euro</a:t>
            </a:r>
          </a:p>
          <a:p>
            <a:r>
              <a:rPr lang="nl-NL" sz="1200" dirty="0">
                <a:solidFill>
                  <a:srgbClr val="232B69"/>
                </a:solidFill>
              </a:rPr>
              <a:t>Europese Unie (EU)  &gt; 28 landen</a:t>
            </a:r>
          </a:p>
        </p:txBody>
      </p:sp>
      <p:pic>
        <p:nvPicPr>
          <p:cNvPr id="5" name="Afbeelding 4">
            <a:extLst>
              <a:ext uri="{FF2B5EF4-FFF2-40B4-BE49-F238E27FC236}">
                <a16:creationId xmlns:a16="http://schemas.microsoft.com/office/drawing/2014/main" id="{B2F31259-6A6C-4DD9-BBD0-1B1F8581F61F}"/>
              </a:ext>
            </a:extLst>
          </p:cNvPr>
          <p:cNvPicPr>
            <a:picLocks noChangeAspect="1"/>
          </p:cNvPicPr>
          <p:nvPr/>
        </p:nvPicPr>
        <p:blipFill>
          <a:blip r:embed="rId2"/>
          <a:stretch>
            <a:fillRect/>
          </a:stretch>
        </p:blipFill>
        <p:spPr>
          <a:xfrm>
            <a:off x="2411760" y="2348880"/>
            <a:ext cx="6480720" cy="4440339"/>
          </a:xfrm>
          <a:prstGeom prst="rect">
            <a:avLst/>
          </a:prstGeom>
        </p:spPr>
      </p:pic>
    </p:spTree>
    <p:extLst>
      <p:ext uri="{BB962C8B-B14F-4D97-AF65-F5344CB8AC3E}">
        <p14:creationId xmlns:p14="http://schemas.microsoft.com/office/powerpoint/2010/main" val="73700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232B69"/>
                </a:solidFill>
              </a:rPr>
              <a:t>Het nieuwe boeren</a:t>
            </a:r>
          </a:p>
        </p:txBody>
      </p:sp>
      <p:pic>
        <p:nvPicPr>
          <p:cNvPr id="4" name="Tijdelijke aanduiding voor inhoud 3"/>
          <p:cNvPicPr>
            <a:picLocks noGrp="1" noChangeAspect="1"/>
          </p:cNvPicPr>
          <p:nvPr>
            <p:ph idx="1"/>
          </p:nvPr>
        </p:nvPicPr>
        <p:blipFill rotWithShape="1">
          <a:blip r:embed="rId2"/>
          <a:srcRect l="3106" r="7980"/>
          <a:stretch/>
        </p:blipFill>
        <p:spPr>
          <a:xfrm>
            <a:off x="1979712" y="1268760"/>
            <a:ext cx="6768752" cy="5108087"/>
          </a:xfrm>
          <a:prstGeom prst="rect">
            <a:avLst/>
          </a:prstGeom>
        </p:spPr>
      </p:pic>
    </p:spTree>
    <p:extLst>
      <p:ext uri="{BB962C8B-B14F-4D97-AF65-F5344CB8AC3E}">
        <p14:creationId xmlns:p14="http://schemas.microsoft.com/office/powerpoint/2010/main" val="191355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err="1">
                <a:solidFill>
                  <a:srgbClr val="232B69"/>
                </a:solidFill>
              </a:rPr>
              <a:t>Floating</a:t>
            </a:r>
            <a:r>
              <a:rPr lang="nl-NL" dirty="0">
                <a:solidFill>
                  <a:srgbClr val="232B69"/>
                </a:solidFill>
              </a:rPr>
              <a:t> Farm</a:t>
            </a:r>
          </a:p>
        </p:txBody>
      </p:sp>
      <p:sp>
        <p:nvSpPr>
          <p:cNvPr id="3" name="Tijdelijke aanduiding voor inhoud 2"/>
          <p:cNvSpPr>
            <a:spLocks noGrp="1"/>
          </p:cNvSpPr>
          <p:nvPr>
            <p:ph idx="1"/>
          </p:nvPr>
        </p:nvSpPr>
        <p:spPr/>
        <p:txBody>
          <a:bodyPr/>
          <a:lstStyle/>
          <a:p>
            <a:r>
              <a:rPr lang="nl-NL" dirty="0" err="1">
                <a:hlinkClick r:id="rId2"/>
              </a:rPr>
              <a:t>Floating</a:t>
            </a:r>
            <a:r>
              <a:rPr lang="nl-NL" dirty="0">
                <a:hlinkClick r:id="rId2"/>
              </a:rPr>
              <a:t> farm</a:t>
            </a:r>
          </a:p>
          <a:p>
            <a:endParaRPr lang="nl-NL" dirty="0">
              <a:hlinkClick r:id="rId2"/>
            </a:endParaRPr>
          </a:p>
          <a:p>
            <a:endParaRPr lang="nl-NL" dirty="0"/>
          </a:p>
        </p:txBody>
      </p:sp>
      <p:pic>
        <p:nvPicPr>
          <p:cNvPr id="4" name="Afbeelding 3"/>
          <p:cNvPicPr>
            <a:picLocks noChangeAspect="1"/>
          </p:cNvPicPr>
          <p:nvPr/>
        </p:nvPicPr>
        <p:blipFill>
          <a:blip r:embed="rId3"/>
          <a:stretch>
            <a:fillRect/>
          </a:stretch>
        </p:blipFill>
        <p:spPr>
          <a:xfrm>
            <a:off x="2411760" y="1873856"/>
            <a:ext cx="6432680" cy="4250035"/>
          </a:xfrm>
          <a:prstGeom prst="rect">
            <a:avLst/>
          </a:prstGeom>
        </p:spPr>
      </p:pic>
    </p:spTree>
    <p:extLst>
      <p:ext uri="{BB962C8B-B14F-4D97-AF65-F5344CB8AC3E}">
        <p14:creationId xmlns:p14="http://schemas.microsoft.com/office/powerpoint/2010/main" val="204785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0B99A-169D-4632-BEE3-6D361F0D98E2}"/>
              </a:ext>
            </a:extLst>
          </p:cNvPr>
          <p:cNvSpPr>
            <a:spLocks noGrp="1"/>
          </p:cNvSpPr>
          <p:nvPr>
            <p:ph type="title"/>
          </p:nvPr>
        </p:nvSpPr>
        <p:spPr/>
        <p:txBody>
          <a:bodyPr/>
          <a:lstStyle/>
          <a:p>
            <a:pPr algn="l"/>
            <a:r>
              <a:rPr lang="nl-NL" dirty="0">
                <a:solidFill>
                  <a:srgbClr val="232B69"/>
                </a:solidFill>
              </a:rPr>
              <a:t>Actualiteit</a:t>
            </a:r>
          </a:p>
        </p:txBody>
      </p:sp>
      <p:sp>
        <p:nvSpPr>
          <p:cNvPr id="3" name="Tijdelijke aanduiding voor inhoud 2">
            <a:extLst>
              <a:ext uri="{FF2B5EF4-FFF2-40B4-BE49-F238E27FC236}">
                <a16:creationId xmlns:a16="http://schemas.microsoft.com/office/drawing/2014/main" id="{83FBBFAF-8630-434A-ABEC-78C6D2AF85EB}"/>
              </a:ext>
            </a:extLst>
          </p:cNvPr>
          <p:cNvSpPr>
            <a:spLocks noGrp="1"/>
          </p:cNvSpPr>
          <p:nvPr>
            <p:ph idx="1"/>
          </p:nvPr>
        </p:nvSpPr>
        <p:spPr/>
        <p:txBody>
          <a:bodyPr/>
          <a:lstStyle/>
          <a:p>
            <a:r>
              <a:rPr lang="nl-NL" dirty="0">
                <a:solidFill>
                  <a:srgbClr val="232B69"/>
                </a:solidFill>
              </a:rPr>
              <a:t>Elke les door een leerling</a:t>
            </a:r>
          </a:p>
          <a:p>
            <a:r>
              <a:rPr lang="nl-NL" dirty="0">
                <a:solidFill>
                  <a:srgbClr val="232B69"/>
                </a:solidFill>
              </a:rPr>
              <a:t>Betrekking hebben op economie</a:t>
            </a:r>
          </a:p>
          <a:p>
            <a:r>
              <a:rPr lang="nl-NL" dirty="0">
                <a:solidFill>
                  <a:srgbClr val="232B69"/>
                </a:solidFill>
              </a:rPr>
              <a:t>Van tevoren goed voorbereiden!</a:t>
            </a:r>
          </a:p>
          <a:p>
            <a:r>
              <a:rPr lang="nl-NL" dirty="0">
                <a:solidFill>
                  <a:srgbClr val="232B69"/>
                </a:solidFill>
              </a:rPr>
              <a:t>Inclusief opdracht voor de gehele klas</a:t>
            </a:r>
          </a:p>
          <a:p>
            <a:endParaRPr lang="nl-NL" dirty="0"/>
          </a:p>
        </p:txBody>
      </p:sp>
    </p:spTree>
    <p:extLst>
      <p:ext uri="{BB962C8B-B14F-4D97-AF65-F5344CB8AC3E}">
        <p14:creationId xmlns:p14="http://schemas.microsoft.com/office/powerpoint/2010/main" val="80960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232B69"/>
                </a:solidFill>
              </a:rPr>
              <a:t>Woordenwolk</a:t>
            </a:r>
          </a:p>
        </p:txBody>
      </p:sp>
      <p:sp>
        <p:nvSpPr>
          <p:cNvPr id="3" name="Tijdelijke aanduiding voor inhoud 2"/>
          <p:cNvSpPr>
            <a:spLocks noGrp="1"/>
          </p:cNvSpPr>
          <p:nvPr>
            <p:ph idx="1"/>
          </p:nvPr>
        </p:nvSpPr>
        <p:spPr/>
        <p:txBody>
          <a:bodyPr>
            <a:normAutofit fontScale="62500" lnSpcReduction="20000"/>
          </a:bodyPr>
          <a:lstStyle/>
          <a:p>
            <a:r>
              <a:rPr lang="nl-NL" dirty="0">
                <a:solidFill>
                  <a:srgbClr val="232B69"/>
                </a:solidFill>
              </a:rPr>
              <a:t>Volg de instructie op bladzijde 4 van je werkboek</a:t>
            </a:r>
          </a:p>
          <a:p>
            <a:r>
              <a:rPr lang="nl-NL" dirty="0">
                <a:solidFill>
                  <a:srgbClr val="232B69"/>
                </a:solidFill>
              </a:rPr>
              <a:t>Maak een woordenwolk met </a:t>
            </a:r>
            <a:r>
              <a:rPr lang="nl-NL" dirty="0">
                <a:solidFill>
                  <a:srgbClr val="232B69"/>
                </a:solidFill>
                <a:hlinkClick r:id="rId2"/>
              </a:rPr>
              <a:t>http://www.woordwolk.nl/ </a:t>
            </a:r>
            <a:endParaRPr lang="nl-NL" dirty="0">
              <a:solidFill>
                <a:srgbClr val="232B69"/>
              </a:solidFill>
            </a:endParaRPr>
          </a:p>
          <a:p>
            <a:endParaRPr lang="nl-NL" dirty="0">
              <a:solidFill>
                <a:srgbClr val="232B69"/>
              </a:solidFill>
            </a:endParaRPr>
          </a:p>
          <a:p>
            <a:pPr marL="0" indent="0">
              <a:buNone/>
            </a:pPr>
            <a:r>
              <a:rPr lang="nl-NL" dirty="0">
                <a:solidFill>
                  <a:srgbClr val="232B69"/>
                </a:solidFill>
              </a:rPr>
              <a:t>Ga als volgt te werk:</a:t>
            </a:r>
          </a:p>
          <a:p>
            <a:r>
              <a:rPr lang="nl-NL" dirty="0">
                <a:solidFill>
                  <a:srgbClr val="232B69"/>
                </a:solidFill>
              </a:rPr>
              <a:t>Open het programma op je computer</a:t>
            </a:r>
          </a:p>
          <a:p>
            <a:r>
              <a:rPr lang="nl-NL" dirty="0">
                <a:solidFill>
                  <a:srgbClr val="232B69"/>
                </a:solidFill>
              </a:rPr>
              <a:t>Ga naar woordenlijst</a:t>
            </a:r>
          </a:p>
          <a:p>
            <a:r>
              <a:rPr lang="nl-NL" dirty="0">
                <a:solidFill>
                  <a:srgbClr val="232B69"/>
                </a:solidFill>
              </a:rPr>
              <a:t>Klik op  “Plak/type tekst”</a:t>
            </a:r>
          </a:p>
          <a:p>
            <a:r>
              <a:rPr lang="nl-NL" dirty="0">
                <a:solidFill>
                  <a:srgbClr val="232B69"/>
                </a:solidFill>
              </a:rPr>
              <a:t>Geef met woorden antwoord op de gestelde vraag: </a:t>
            </a:r>
            <a:r>
              <a:rPr lang="nl-NL" b="1" dirty="0">
                <a:solidFill>
                  <a:srgbClr val="232B69"/>
                </a:solidFill>
              </a:rPr>
              <a:t>“Wat wil je leren” </a:t>
            </a:r>
            <a:r>
              <a:rPr lang="nl-NL" dirty="0">
                <a:solidFill>
                  <a:srgbClr val="232B69"/>
                </a:solidFill>
              </a:rPr>
              <a:t>door minimaal 15 aandachtspunten te noemen. Als je één woord belangrijk vindt dan mag je het woord 2 keer gebruiken. Woorden onder elkaar typen</a:t>
            </a:r>
          </a:p>
          <a:p>
            <a:r>
              <a:rPr lang="nl-NL" dirty="0">
                <a:solidFill>
                  <a:srgbClr val="232B69"/>
                </a:solidFill>
              </a:rPr>
              <a:t>Kies een vorm</a:t>
            </a:r>
          </a:p>
          <a:p>
            <a:r>
              <a:rPr lang="nl-NL" dirty="0">
                <a:solidFill>
                  <a:srgbClr val="232B69"/>
                </a:solidFill>
              </a:rPr>
              <a:t>Kies een thema</a:t>
            </a:r>
          </a:p>
          <a:p>
            <a:r>
              <a:rPr lang="nl-NL" dirty="0">
                <a:solidFill>
                  <a:srgbClr val="232B69"/>
                </a:solidFill>
              </a:rPr>
              <a:t>Kies een lettertype</a:t>
            </a:r>
          </a:p>
          <a:p>
            <a:r>
              <a:rPr lang="nl-NL" dirty="0">
                <a:solidFill>
                  <a:srgbClr val="232B69"/>
                </a:solidFill>
              </a:rPr>
              <a:t>Knip met behulp van het knipprogramma (app op je computer)  jouw woordenwolk uit en plak hem op bladzijde 4</a:t>
            </a:r>
          </a:p>
          <a:p>
            <a:endParaRPr lang="nl-NL" dirty="0"/>
          </a:p>
          <a:p>
            <a:endParaRPr lang="nl-NL" dirty="0"/>
          </a:p>
          <a:p>
            <a:endParaRPr lang="nl-NL" dirty="0"/>
          </a:p>
        </p:txBody>
      </p:sp>
    </p:spTree>
    <p:extLst>
      <p:ext uri="{BB962C8B-B14F-4D97-AF65-F5344CB8AC3E}">
        <p14:creationId xmlns:p14="http://schemas.microsoft.com/office/powerpoint/2010/main" val="190024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232B69"/>
                </a:solidFill>
              </a:rPr>
              <a:t>Voorbeeld woordenwolk namen leerlingen 33</a:t>
            </a:r>
          </a:p>
        </p:txBody>
      </p:sp>
      <p:pic>
        <p:nvPicPr>
          <p:cNvPr id="4" name="Tijdelijke aanduiding voor inhoud 3">
            <a:extLst>
              <a:ext uri="{FF2B5EF4-FFF2-40B4-BE49-F238E27FC236}">
                <a16:creationId xmlns:a16="http://schemas.microsoft.com/office/drawing/2014/main" id="{A36B76DC-C9F3-4B52-AF74-0D8A06073239}"/>
              </a:ext>
            </a:extLst>
          </p:cNvPr>
          <p:cNvPicPr>
            <a:picLocks noGrp="1" noChangeAspect="1"/>
          </p:cNvPicPr>
          <p:nvPr>
            <p:ph idx="1"/>
          </p:nvPr>
        </p:nvPicPr>
        <p:blipFill>
          <a:blip r:embed="rId2"/>
          <a:stretch>
            <a:fillRect/>
          </a:stretch>
        </p:blipFill>
        <p:spPr>
          <a:xfrm>
            <a:off x="2764557" y="1196975"/>
            <a:ext cx="5208736" cy="4929188"/>
          </a:xfrm>
          <a:prstGeom prst="rect">
            <a:avLst/>
          </a:prstGeom>
        </p:spPr>
      </p:pic>
    </p:spTree>
    <p:extLst>
      <p:ext uri="{BB962C8B-B14F-4D97-AF65-F5344CB8AC3E}">
        <p14:creationId xmlns:p14="http://schemas.microsoft.com/office/powerpoint/2010/main" val="283252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FE55BA-25A0-4771-ABE8-FCDF93B6CA5E}"/>
              </a:ext>
            </a:extLst>
          </p:cNvPr>
          <p:cNvSpPr>
            <a:spLocks noGrp="1"/>
          </p:cNvSpPr>
          <p:nvPr>
            <p:ph type="title"/>
          </p:nvPr>
        </p:nvSpPr>
        <p:spPr/>
        <p:txBody>
          <a:bodyPr/>
          <a:lstStyle/>
          <a:p>
            <a:pPr algn="l"/>
            <a:r>
              <a:rPr lang="nl-NL" dirty="0">
                <a:solidFill>
                  <a:srgbClr val="232B69"/>
                </a:solidFill>
              </a:rPr>
              <a:t>Economie</a:t>
            </a:r>
          </a:p>
        </p:txBody>
      </p:sp>
      <p:sp>
        <p:nvSpPr>
          <p:cNvPr id="3" name="Tijdelijke aanduiding voor inhoud 2">
            <a:extLst>
              <a:ext uri="{FF2B5EF4-FFF2-40B4-BE49-F238E27FC236}">
                <a16:creationId xmlns:a16="http://schemas.microsoft.com/office/drawing/2014/main" id="{BD0EF63B-BBF0-45B6-A4B6-49AD9B3F17CD}"/>
              </a:ext>
            </a:extLst>
          </p:cNvPr>
          <p:cNvSpPr>
            <a:spLocks noGrp="1"/>
          </p:cNvSpPr>
          <p:nvPr>
            <p:ph idx="1"/>
          </p:nvPr>
        </p:nvSpPr>
        <p:spPr/>
        <p:txBody>
          <a:bodyPr/>
          <a:lstStyle/>
          <a:p>
            <a:pPr marL="114300" indent="0">
              <a:lnSpc>
                <a:spcPct val="150000"/>
              </a:lnSpc>
              <a:spcAft>
                <a:spcPts val="0"/>
              </a:spcAft>
              <a:buNone/>
            </a:pPr>
            <a:r>
              <a:rPr lang="nl-NL" dirty="0">
                <a:solidFill>
                  <a:srgbClr val="232B69"/>
                </a:solidFill>
              </a:rPr>
              <a:t>De </a:t>
            </a:r>
            <a:r>
              <a:rPr lang="nl-NL" b="1" dirty="0">
                <a:solidFill>
                  <a:srgbClr val="232B69"/>
                </a:solidFill>
              </a:rPr>
              <a:t>economie</a:t>
            </a:r>
            <a:r>
              <a:rPr lang="nl-NL" dirty="0">
                <a:solidFill>
                  <a:srgbClr val="232B69"/>
                </a:solidFill>
              </a:rPr>
              <a:t> bestudeert keuzes die mensen maken bij de productie, consumptie en distributie van schaarse goederen en diensten</a:t>
            </a:r>
            <a:r>
              <a:rPr lang="nl-NL" dirty="0">
                <a:solidFill>
                  <a:srgbClr val="222222"/>
                </a:solidFill>
              </a:rPr>
              <a:t>.</a:t>
            </a:r>
            <a:endParaRPr lang="nl-NL" dirty="0"/>
          </a:p>
          <a:p>
            <a:endParaRPr lang="nl-NL" dirty="0"/>
          </a:p>
        </p:txBody>
      </p:sp>
    </p:spTree>
    <p:extLst>
      <p:ext uri="{BB962C8B-B14F-4D97-AF65-F5344CB8AC3E}">
        <p14:creationId xmlns:p14="http://schemas.microsoft.com/office/powerpoint/2010/main" val="401179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F6087-C628-4325-8FB4-6F66113CFBEE}"/>
              </a:ext>
            </a:extLst>
          </p:cNvPr>
          <p:cNvSpPr>
            <a:spLocks noGrp="1"/>
          </p:cNvSpPr>
          <p:nvPr>
            <p:ph type="title"/>
          </p:nvPr>
        </p:nvSpPr>
        <p:spPr/>
        <p:txBody>
          <a:bodyPr/>
          <a:lstStyle/>
          <a:p>
            <a:pPr algn="l"/>
            <a:r>
              <a:rPr lang="nl-NL" dirty="0">
                <a:solidFill>
                  <a:srgbClr val="232B69"/>
                </a:solidFill>
              </a:rPr>
              <a:t>Welvaart en Welzijn</a:t>
            </a:r>
          </a:p>
        </p:txBody>
      </p:sp>
      <p:sp>
        <p:nvSpPr>
          <p:cNvPr id="3" name="Tijdelijke aanduiding voor inhoud 2">
            <a:extLst>
              <a:ext uri="{FF2B5EF4-FFF2-40B4-BE49-F238E27FC236}">
                <a16:creationId xmlns:a16="http://schemas.microsoft.com/office/drawing/2014/main" id="{E1A9103F-1F5A-4A4B-9F8B-F158C491761E}"/>
              </a:ext>
            </a:extLst>
          </p:cNvPr>
          <p:cNvSpPr>
            <a:spLocks noGrp="1"/>
          </p:cNvSpPr>
          <p:nvPr>
            <p:ph idx="1"/>
          </p:nvPr>
        </p:nvSpPr>
        <p:spPr/>
        <p:txBody>
          <a:bodyPr/>
          <a:lstStyle/>
          <a:p>
            <a:r>
              <a:rPr lang="nl-NL" sz="2400" dirty="0">
                <a:solidFill>
                  <a:srgbClr val="232B69"/>
                </a:solidFill>
              </a:rPr>
              <a:t>Welvaart: de mate waarin de behoeften met de beschikbare middelen kunnen worden bevredigd</a:t>
            </a:r>
          </a:p>
          <a:p>
            <a:r>
              <a:rPr lang="nl-NL" sz="2400" dirty="0">
                <a:solidFill>
                  <a:srgbClr val="232B69"/>
                </a:solidFill>
              </a:rPr>
              <a:t>Welzijn: toestand waarin het geestelijk, lichamelijk en sociaal goed met je gaat &gt; in hoeverre je gelukkig bent</a:t>
            </a:r>
          </a:p>
          <a:p>
            <a:pPr marL="0" indent="0">
              <a:buNone/>
            </a:pPr>
            <a:endParaRPr lang="nl-NL" dirty="0"/>
          </a:p>
        </p:txBody>
      </p:sp>
    </p:spTree>
    <p:extLst>
      <p:ext uri="{BB962C8B-B14F-4D97-AF65-F5344CB8AC3E}">
        <p14:creationId xmlns:p14="http://schemas.microsoft.com/office/powerpoint/2010/main" val="233660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232B69"/>
                </a:solidFill>
              </a:rPr>
              <a:t>Welvaart &lt;&gt;Welzijn</a:t>
            </a:r>
          </a:p>
        </p:txBody>
      </p:sp>
      <p:pic>
        <p:nvPicPr>
          <p:cNvPr id="4" name="Tijdelijke aanduiding voor inhoud 3"/>
          <p:cNvPicPr>
            <a:picLocks noGrp="1" noChangeAspect="1"/>
          </p:cNvPicPr>
          <p:nvPr>
            <p:ph idx="1"/>
          </p:nvPr>
        </p:nvPicPr>
        <p:blipFill>
          <a:blip r:embed="rId2"/>
          <a:stretch>
            <a:fillRect/>
          </a:stretch>
        </p:blipFill>
        <p:spPr>
          <a:xfrm>
            <a:off x="2195736" y="2564411"/>
            <a:ext cx="6061528" cy="3778944"/>
          </a:xfrm>
          <a:prstGeom prst="rect">
            <a:avLst/>
          </a:prstGeom>
        </p:spPr>
      </p:pic>
      <p:sp>
        <p:nvSpPr>
          <p:cNvPr id="5" name="PIJL-OMLAAG 4"/>
          <p:cNvSpPr/>
          <p:nvPr/>
        </p:nvSpPr>
        <p:spPr>
          <a:xfrm rot="18934724" flipH="1">
            <a:off x="2951600" y="1903721"/>
            <a:ext cx="342518" cy="2946333"/>
          </a:xfrm>
          <a:prstGeom prst="downArrow">
            <a:avLst>
              <a:gd name="adj1" fmla="val 19177"/>
              <a:gd name="adj2" fmla="val 40941"/>
            </a:avLst>
          </a:prstGeom>
          <a:solidFill>
            <a:srgbClr val="CA61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Afbeelding 5"/>
          <p:cNvPicPr>
            <a:picLocks noChangeAspect="1"/>
          </p:cNvPicPr>
          <p:nvPr/>
        </p:nvPicPr>
        <p:blipFill>
          <a:blip r:embed="rId3"/>
          <a:stretch>
            <a:fillRect/>
          </a:stretch>
        </p:blipFill>
        <p:spPr>
          <a:xfrm>
            <a:off x="5961671" y="2267319"/>
            <a:ext cx="2688569" cy="2219136"/>
          </a:xfrm>
          <a:prstGeom prst="rect">
            <a:avLst/>
          </a:prstGeom>
        </p:spPr>
      </p:pic>
      <p:sp>
        <p:nvSpPr>
          <p:cNvPr id="7" name="Tekstvak 6"/>
          <p:cNvSpPr txBox="1"/>
          <p:nvPr/>
        </p:nvSpPr>
        <p:spPr>
          <a:xfrm>
            <a:off x="6732240" y="1250756"/>
            <a:ext cx="24837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232B69"/>
                </a:solidFill>
                <a:effectLst/>
                <a:uLnTx/>
                <a:uFillTx/>
                <a:latin typeface="Calibri"/>
                <a:ea typeface="+mn-ea"/>
                <a:cs typeface="+mn-cs"/>
              </a:rPr>
              <a:t>het loon uitgedrukt in hoeveelheid goederen die ermee gekocht kan worden (koopkracht van het loon).</a:t>
            </a:r>
          </a:p>
        </p:txBody>
      </p:sp>
      <p:sp>
        <p:nvSpPr>
          <p:cNvPr id="8" name="Tekstvak 7"/>
          <p:cNvSpPr txBox="1"/>
          <p:nvPr/>
        </p:nvSpPr>
        <p:spPr>
          <a:xfrm>
            <a:off x="1115616" y="1340276"/>
            <a:ext cx="23762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232B69"/>
                </a:solidFill>
                <a:effectLst/>
                <a:uLnTx/>
                <a:uFillTx/>
                <a:latin typeface="Calibri"/>
                <a:ea typeface="+mn-ea"/>
                <a:cs typeface="+mn-cs"/>
              </a:rPr>
              <a:t>Hiermee wordt de hoeveelheid goederen en diensten bedoeld dat je voor je geld kunt kopen</a:t>
            </a:r>
          </a:p>
        </p:txBody>
      </p:sp>
    </p:spTree>
    <p:extLst>
      <p:ext uri="{BB962C8B-B14F-4D97-AF65-F5344CB8AC3E}">
        <p14:creationId xmlns:p14="http://schemas.microsoft.com/office/powerpoint/2010/main" val="361714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90E2A61-00D4-408C-990C-1A0E47A85A25}"/>
              </a:ext>
            </a:extLst>
          </p:cNvPr>
          <p:cNvPicPr>
            <a:picLocks noChangeAspect="1"/>
          </p:cNvPicPr>
          <p:nvPr/>
        </p:nvPicPr>
        <p:blipFill>
          <a:blip r:embed="rId2"/>
          <a:stretch>
            <a:fillRect/>
          </a:stretch>
        </p:blipFill>
        <p:spPr>
          <a:xfrm>
            <a:off x="6988245" y="5445224"/>
            <a:ext cx="1786952" cy="1138211"/>
          </a:xfrm>
          <a:prstGeom prst="rect">
            <a:avLst/>
          </a:prstGeom>
        </p:spPr>
      </p:pic>
      <p:sp>
        <p:nvSpPr>
          <p:cNvPr id="2" name="Titel 1">
            <a:extLst>
              <a:ext uri="{FF2B5EF4-FFF2-40B4-BE49-F238E27FC236}">
                <a16:creationId xmlns:a16="http://schemas.microsoft.com/office/drawing/2014/main" id="{85B0799C-7014-4F08-B2CC-93250B12CB24}"/>
              </a:ext>
            </a:extLst>
          </p:cNvPr>
          <p:cNvSpPr>
            <a:spLocks noGrp="1"/>
          </p:cNvSpPr>
          <p:nvPr>
            <p:ph type="title"/>
          </p:nvPr>
        </p:nvSpPr>
        <p:spPr/>
        <p:txBody>
          <a:bodyPr/>
          <a:lstStyle/>
          <a:p>
            <a:pPr algn="l"/>
            <a:r>
              <a:rPr lang="nl-NL" dirty="0">
                <a:solidFill>
                  <a:srgbClr val="232B69"/>
                </a:solidFill>
              </a:rPr>
              <a:t>Productie, Consumptie, Distributie</a:t>
            </a:r>
          </a:p>
        </p:txBody>
      </p:sp>
      <p:sp>
        <p:nvSpPr>
          <p:cNvPr id="3" name="Tijdelijke aanduiding voor inhoud 2">
            <a:extLst>
              <a:ext uri="{FF2B5EF4-FFF2-40B4-BE49-F238E27FC236}">
                <a16:creationId xmlns:a16="http://schemas.microsoft.com/office/drawing/2014/main" id="{758AD780-C21A-4746-952A-52B56432B236}"/>
              </a:ext>
            </a:extLst>
          </p:cNvPr>
          <p:cNvSpPr>
            <a:spLocks noGrp="1"/>
          </p:cNvSpPr>
          <p:nvPr>
            <p:ph idx="1"/>
          </p:nvPr>
        </p:nvSpPr>
        <p:spPr/>
        <p:txBody>
          <a:bodyPr>
            <a:normAutofit fontScale="85000" lnSpcReduction="20000"/>
          </a:bodyPr>
          <a:lstStyle/>
          <a:p>
            <a:r>
              <a:rPr lang="nl-NL" dirty="0">
                <a:solidFill>
                  <a:srgbClr val="232B69"/>
                </a:solidFill>
              </a:rPr>
              <a:t>Productie: het toevoegen van waarde, gebruikswaarde en of emotionele waarde, door het veranderen of bewust niet veranderen van de fysieke toestand van producten om daarmee voor de mens de gewenste eigenschappen te verkrijgen of te behouden</a:t>
            </a:r>
          </a:p>
          <a:p>
            <a:endParaRPr lang="nl-NL" dirty="0">
              <a:solidFill>
                <a:srgbClr val="232B69"/>
              </a:solidFill>
            </a:endParaRPr>
          </a:p>
          <a:p>
            <a:r>
              <a:rPr lang="nl-NL" dirty="0">
                <a:solidFill>
                  <a:srgbClr val="232B69"/>
                </a:solidFill>
              </a:rPr>
              <a:t>Consumptie: verbruik is het gebruik van goederen en diensten voor behoeftebevrediging. </a:t>
            </a:r>
          </a:p>
          <a:p>
            <a:endParaRPr lang="nl-NL" dirty="0">
              <a:solidFill>
                <a:srgbClr val="232B69"/>
              </a:solidFill>
            </a:endParaRPr>
          </a:p>
          <a:p>
            <a:r>
              <a:rPr lang="nl-NL" dirty="0">
                <a:solidFill>
                  <a:srgbClr val="232B69"/>
                </a:solidFill>
              </a:rPr>
              <a:t>Distributie: betekent onder andere uitdelen, ronddelen, verdeling en verspreiding.</a:t>
            </a:r>
          </a:p>
          <a:p>
            <a:endParaRPr lang="nl-NL" dirty="0"/>
          </a:p>
        </p:txBody>
      </p:sp>
    </p:spTree>
    <p:extLst>
      <p:ext uri="{BB962C8B-B14F-4D97-AF65-F5344CB8AC3E}">
        <p14:creationId xmlns:p14="http://schemas.microsoft.com/office/powerpoint/2010/main" val="21737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100BD-E5B8-41C4-84EA-2BDA30DCDAD4}"/>
              </a:ext>
            </a:extLst>
          </p:cNvPr>
          <p:cNvSpPr>
            <a:spLocks noGrp="1"/>
          </p:cNvSpPr>
          <p:nvPr>
            <p:ph type="title"/>
          </p:nvPr>
        </p:nvSpPr>
        <p:spPr/>
        <p:txBody>
          <a:bodyPr/>
          <a:lstStyle/>
          <a:p>
            <a:pPr algn="l"/>
            <a:r>
              <a:rPr lang="nl-NL" dirty="0">
                <a:solidFill>
                  <a:srgbClr val="232B69"/>
                </a:solidFill>
              </a:rPr>
              <a:t>Producent en consument</a:t>
            </a:r>
          </a:p>
        </p:txBody>
      </p:sp>
      <p:sp>
        <p:nvSpPr>
          <p:cNvPr id="3" name="Tijdelijke aanduiding voor inhoud 2">
            <a:extLst>
              <a:ext uri="{FF2B5EF4-FFF2-40B4-BE49-F238E27FC236}">
                <a16:creationId xmlns:a16="http://schemas.microsoft.com/office/drawing/2014/main" id="{A16AB9BD-3597-47AC-9E19-3E733A4DD805}"/>
              </a:ext>
            </a:extLst>
          </p:cNvPr>
          <p:cNvSpPr>
            <a:spLocks noGrp="1"/>
          </p:cNvSpPr>
          <p:nvPr>
            <p:ph idx="1"/>
          </p:nvPr>
        </p:nvSpPr>
        <p:spPr/>
        <p:txBody>
          <a:bodyPr>
            <a:normAutofit fontScale="85000" lnSpcReduction="20000"/>
          </a:bodyPr>
          <a:lstStyle/>
          <a:p>
            <a:r>
              <a:rPr lang="nl-NL" dirty="0">
                <a:solidFill>
                  <a:srgbClr val="232B69"/>
                </a:solidFill>
              </a:rPr>
              <a:t>Producent:  een persoon, organisatie of bedrijf dat producten of diensten levert. In economische zin is het de persoon of het bedrijf, dat voor de productie daarvan zorgt</a:t>
            </a:r>
          </a:p>
          <a:p>
            <a:endParaRPr lang="nl-NL" dirty="0">
              <a:solidFill>
                <a:srgbClr val="232B69"/>
              </a:solidFill>
            </a:endParaRPr>
          </a:p>
          <a:p>
            <a:r>
              <a:rPr lang="nl-NL" dirty="0">
                <a:solidFill>
                  <a:srgbClr val="232B69"/>
                </a:solidFill>
              </a:rPr>
              <a:t>Consument: gebruiker of verbruiker is een persoon of huishouden, die goederen en diensten consumeren (gebruiken/verbruiken) die worden geproduceerd in de economie</a:t>
            </a:r>
          </a:p>
          <a:p>
            <a:endParaRPr lang="nl-NL" dirty="0">
              <a:solidFill>
                <a:srgbClr val="232B69"/>
              </a:solidFill>
            </a:endParaRPr>
          </a:p>
          <a:p>
            <a:r>
              <a:rPr lang="nl-NL" dirty="0">
                <a:solidFill>
                  <a:srgbClr val="232B69"/>
                </a:solidFill>
              </a:rPr>
              <a:t>Gebruik: meerdere malen toepasbaar (tractor)</a:t>
            </a:r>
          </a:p>
          <a:p>
            <a:endParaRPr lang="nl-NL" dirty="0">
              <a:solidFill>
                <a:srgbClr val="232B69"/>
              </a:solidFill>
            </a:endParaRPr>
          </a:p>
          <a:p>
            <a:r>
              <a:rPr lang="nl-NL" dirty="0">
                <a:solidFill>
                  <a:srgbClr val="232B69"/>
                </a:solidFill>
              </a:rPr>
              <a:t>Verbruik: eenmaal toepasbaar (diesel)</a:t>
            </a:r>
          </a:p>
        </p:txBody>
      </p:sp>
    </p:spTree>
    <p:extLst>
      <p:ext uri="{BB962C8B-B14F-4D97-AF65-F5344CB8AC3E}">
        <p14:creationId xmlns:p14="http://schemas.microsoft.com/office/powerpoint/2010/main" val="30697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54066-54CD-4E4A-96B1-73729387AE9A}"/>
              </a:ext>
            </a:extLst>
          </p:cNvPr>
          <p:cNvSpPr>
            <a:spLocks noGrp="1"/>
          </p:cNvSpPr>
          <p:nvPr>
            <p:ph type="title"/>
          </p:nvPr>
        </p:nvSpPr>
        <p:spPr/>
        <p:txBody>
          <a:bodyPr/>
          <a:lstStyle/>
          <a:p>
            <a:pPr algn="l"/>
            <a:r>
              <a:rPr lang="nl-NL" dirty="0">
                <a:solidFill>
                  <a:srgbClr val="232B69"/>
                </a:solidFill>
              </a:rPr>
              <a:t>Economische kringloop</a:t>
            </a:r>
          </a:p>
        </p:txBody>
      </p:sp>
      <p:pic>
        <p:nvPicPr>
          <p:cNvPr id="4" name="Tijdelijke aanduiding voor inhoud 3">
            <a:extLst>
              <a:ext uri="{FF2B5EF4-FFF2-40B4-BE49-F238E27FC236}">
                <a16:creationId xmlns:a16="http://schemas.microsoft.com/office/drawing/2014/main" id="{825D1552-BE78-4380-BB29-5ED9DDC279ED}"/>
              </a:ext>
            </a:extLst>
          </p:cNvPr>
          <p:cNvPicPr>
            <a:picLocks noGrp="1" noChangeAspect="1"/>
          </p:cNvPicPr>
          <p:nvPr>
            <p:ph idx="1"/>
          </p:nvPr>
        </p:nvPicPr>
        <p:blipFill>
          <a:blip r:embed="rId2"/>
          <a:stretch>
            <a:fillRect/>
          </a:stretch>
        </p:blipFill>
        <p:spPr>
          <a:xfrm>
            <a:off x="2488315" y="1503398"/>
            <a:ext cx="5761219" cy="4316342"/>
          </a:xfrm>
          <a:prstGeom prst="rect">
            <a:avLst/>
          </a:prstGeom>
        </p:spPr>
      </p:pic>
    </p:spTree>
    <p:extLst>
      <p:ext uri="{BB962C8B-B14F-4D97-AF65-F5344CB8AC3E}">
        <p14:creationId xmlns:p14="http://schemas.microsoft.com/office/powerpoint/2010/main" val="144965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608</Words>
  <Application>Microsoft Office PowerPoint</Application>
  <PresentationFormat>Diavoorstelling (4:3)</PresentationFormat>
  <Paragraphs>76</Paragraphs>
  <Slides>15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Kantoorthema</vt:lpstr>
      <vt:lpstr>PowerPoint-presentatie</vt:lpstr>
      <vt:lpstr>Woordenwolk</vt:lpstr>
      <vt:lpstr>Voorbeeld woordenwolk namen leerlingen 33</vt:lpstr>
      <vt:lpstr>Economie</vt:lpstr>
      <vt:lpstr>Welvaart en Welzijn</vt:lpstr>
      <vt:lpstr>Welvaart &lt;&gt;Welzijn</vt:lpstr>
      <vt:lpstr>Productie, Consumptie, Distributie</vt:lpstr>
      <vt:lpstr>Producent en consument</vt:lpstr>
      <vt:lpstr>Economische kringloop</vt:lpstr>
      <vt:lpstr>Diepgang door de films</vt:lpstr>
      <vt:lpstr>Economische kringloop incl. overheid en  buitenland</vt:lpstr>
      <vt:lpstr>Diepgang film buitenland</vt:lpstr>
      <vt:lpstr>Het nieuwe boeren</vt:lpstr>
      <vt:lpstr>Floating Farm</vt:lpstr>
      <vt:lpstr>Actualiteit</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Corrie van Gestel</cp:lastModifiedBy>
  <cp:revision>22</cp:revision>
  <dcterms:created xsi:type="dcterms:W3CDTF">2013-11-15T15:05:42Z</dcterms:created>
  <dcterms:modified xsi:type="dcterms:W3CDTF">2017-08-30T17:43:45Z</dcterms:modified>
</cp:coreProperties>
</file>